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3" r:id="rId5"/>
    <p:sldId id="294" r:id="rId6"/>
    <p:sldId id="256" r:id="rId7"/>
    <p:sldId id="259" r:id="rId8"/>
    <p:sldId id="260" r:id="rId9"/>
    <p:sldId id="261" r:id="rId10"/>
    <p:sldId id="262" r:id="rId11"/>
    <p:sldId id="257" r:id="rId12"/>
    <p:sldId id="263"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81" r:id="rId27"/>
    <p:sldId id="282" r:id="rId28"/>
    <p:sldId id="278" r:id="rId29"/>
    <p:sldId id="279" r:id="rId30"/>
    <p:sldId id="280" r:id="rId31"/>
    <p:sldId id="266"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31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75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69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1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3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4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5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4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31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95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1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54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416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6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1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69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54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D5618-DDFD-45FF-A13E-99AAA5048F1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091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43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390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090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61502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4700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61866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7623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2609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9455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09713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10596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08807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677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0667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D5618-DDFD-45FF-A13E-99AAA5048F1D}"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D5618-DDFD-45FF-A13E-99AAA5048F1D}"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D5618-DDFD-45FF-A13E-99AAA5048F1D}"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5618-DDFD-45FF-A13E-99AAA5048F1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5B6ED-938B-46F3-9308-9AC68E0701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D5618-DDFD-45FF-A13E-99AAA5048F1D}" type="datetimeFigureOut">
              <a:rPr lang="en-US" smtClean="0"/>
              <a:t>10/20/2016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5B6ED-938B-46F3-9308-9AC68E0701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033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AEC56-4468-46C6-8969-A4BCE94E8EBC}" type="datetimeFigureOut">
              <a:rPr lang="en-US" smtClean="0">
                <a:solidFill>
                  <a:prstClr val="black">
                    <a:tint val="75000"/>
                  </a:prstClr>
                </a:solidFill>
              </a:rPr>
              <a:pPr/>
              <a:t>10/20/2016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FB2AA-4999-4E20-B31B-7C6AC5664C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696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20/10/2016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85306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75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5576" y="76200"/>
            <a:ext cx="77571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a:t>
            </a:r>
            <a:endPar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berkesan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343400" y="4343400"/>
            <a:ext cx="4343400" cy="13716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Islamiyyah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33400" y="2600672"/>
            <a:ext cx="3810000" cy="2016224"/>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Menarik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yang didampingi atau ditemui kepada keindahan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3891302" y="4101120"/>
            <a:ext cx="570173" cy="850826"/>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876300" y="1880121"/>
            <a:ext cx="3124200" cy="830997"/>
          </a:xfrm>
          <a:prstGeom prst="rect">
            <a:avLst/>
          </a:prstGeom>
          <a:solidFill>
            <a:schemeClr val="bg1">
              <a:alpha val="83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الدَعْوَةُ بِالْحَال</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62260"/>
            <a:ext cx="90678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Fussilat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297740"/>
            <a:ext cx="8915400" cy="1569660"/>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lebih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perkataannya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menyeru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salih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sambil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berkata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Islam!”</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8100" y="1752600"/>
            <a:ext cx="9144000" cy="1631216"/>
          </a:xfrm>
          <a:prstGeom prst="rect">
            <a:avLst/>
          </a:prstGeom>
          <a:solidFill>
            <a:schemeClr val="bg1">
              <a:alpha val="36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أَحْسَنُ قَوْلًا مِّمَّن دَعَا إِلَى اللَّهِ وَعَمِلَ صَالِحًا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وَقَالَ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إِنَّنِي مِنَ الْمُسْلِمِينَ</a:t>
            </a:r>
            <a:endParaRPr lang="en-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152400"/>
            <a:ext cx="775712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Dakwah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tanpa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pengucapan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mesti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dipraktikkan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setiap</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muslim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43000" y="2046821"/>
            <a:ext cx="6763072" cy="1586880"/>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menawan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didampingi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ditemui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99354" y="4191000"/>
            <a:ext cx="7772400" cy="1524000"/>
          </a:xfrm>
          <a:prstGeom prst="roundRect">
            <a:avLst>
              <a:gd name="adj" fmla="val 11364"/>
            </a:avLst>
          </a:prstGeom>
          <a:solidFill>
            <a:schemeClr val="bg2">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Mempamerkan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keindahan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komunikasi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pergaulan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kerjaya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masing-masing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Right Arrow 5"/>
          <p:cNvSpPr/>
          <p:nvPr/>
        </p:nvSpPr>
        <p:spPr>
          <a:xfrm rot="5400000">
            <a:off x="780638" y="3410362"/>
            <a:ext cx="746427" cy="936104"/>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76200"/>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Menarik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perhatian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8374" y="4648200"/>
            <a:ext cx="7540827" cy="14478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memeluk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tertawan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dizahirkan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95536" y="2971800"/>
            <a:ext cx="8424936" cy="137160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Mempraktikkan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syakhsiah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sifat-sifat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95536" y="1447800"/>
            <a:ext cx="8352928" cy="1295400"/>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 </a:t>
            </a: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keunggulan dan kejituan nilai Islam sebagai teras gerak kerja dan aktiviti kehidupan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5400000" flipV="1">
            <a:off x="1181101" y="4152900"/>
            <a:ext cx="533399" cy="1219201"/>
          </a:xfrm>
          <a:prstGeom prst="curvedDownArrow">
            <a:avLst>
              <a:gd name="adj1" fmla="val 62195"/>
              <a:gd name="adj2" fmla="val 32585"/>
              <a:gd name="adj3" fmla="val 27999"/>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9872" y="76200"/>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Bil-hal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71600" y="2438400"/>
            <a:ext cx="6459187" cy="1257300"/>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a:t>Tindakan Baginda ini sangat mengujakan para pejuang  dan menjadikan mereka lebih yakin dan  bersemangat untuk berjuang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7176444" flipH="1">
            <a:off x="243991" y="2035217"/>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914400" y="1181100"/>
            <a:ext cx="7315200" cy="11049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400" b="1" dirty="0" smtClean="0">
                <a:solidFill>
                  <a:schemeClr val="tx1"/>
                </a:solidFill>
                <a:effectLst>
                  <a:outerShdw blurRad="38100" dist="38100" dir="2700000" algn="tl">
                    <a:srgbClr val="000000">
                      <a:alpha val="43137"/>
                    </a:srgbClr>
                  </a:outerShdw>
                </a:effectLst>
              </a:rPr>
              <a:t>Baginda </a:t>
            </a:r>
            <a:r>
              <a:rPr lang="ms-MY" sz="2400" b="1" dirty="0">
                <a:solidFill>
                  <a:schemeClr val="tx1"/>
                </a:solidFill>
                <a:effectLst>
                  <a:outerShdw blurRad="38100" dist="38100" dir="2700000" algn="tl">
                    <a:srgbClr val="000000">
                      <a:alpha val="43137"/>
                    </a:srgbClr>
                  </a:outerShdw>
                </a:effectLst>
              </a:rPr>
              <a:t>turun padang mengambil inisiatif mengumpul kayu api untuk memasak semasa peperangan Badar.</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524000" y="5448300"/>
            <a:ext cx="6459187" cy="1257300"/>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400" dirty="0" smtClean="0"/>
              <a:t>Menyebabkan </a:t>
            </a:r>
            <a:r>
              <a:rPr lang="ms-MY" sz="2400" dirty="0"/>
              <a:t>orang itu insaf dan bersama keluarganya memeluk Islam.</a:t>
            </a:r>
            <a:endParaRPr lang="en-MY" sz="2400" dirty="0"/>
          </a:p>
        </p:txBody>
      </p:sp>
      <p:sp>
        <p:nvSpPr>
          <p:cNvPr id="8" name="Curved Down Arrow 7"/>
          <p:cNvSpPr/>
          <p:nvPr/>
        </p:nvSpPr>
        <p:spPr>
          <a:xfrm rot="17176444" flipH="1">
            <a:off x="396391" y="4702217"/>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1066800" y="3848100"/>
            <a:ext cx="7315200" cy="1460594"/>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ms-MY" sz="2400" b="1" dirty="0" smtClean="0">
                <a:solidFill>
                  <a:schemeClr val="tx1"/>
                </a:solidFill>
                <a:effectLst>
                  <a:outerShdw blurRad="38100" dist="38100" dir="2700000" algn="tl">
                    <a:srgbClr val="000000">
                      <a:alpha val="43137"/>
                    </a:srgbClr>
                  </a:outerShdw>
                </a:effectLst>
              </a:rPr>
              <a:t>Sikap memaafkan </a:t>
            </a:r>
            <a:r>
              <a:rPr lang="ms-MY" sz="2400" b="1" dirty="0">
                <a:solidFill>
                  <a:schemeClr val="tx1"/>
                </a:solidFill>
                <a:effectLst>
                  <a:outerShdw blurRad="38100" dist="38100" dir="2700000" algn="tl">
                    <a:srgbClr val="000000">
                      <a:alpha val="43137"/>
                    </a:srgbClr>
                  </a:outerShdw>
                </a:effectLst>
              </a:rPr>
              <a:t>dan tindakan membebaskan orang yang menghunus senjata untuk membunuh </a:t>
            </a:r>
            <a:r>
              <a:rPr lang="ms-MY" sz="2400" b="1" dirty="0" smtClean="0">
                <a:solidFill>
                  <a:schemeClr val="tx1"/>
                </a:solidFill>
                <a:effectLst>
                  <a:outerShdw blurRad="38100" dist="38100" dir="2700000" algn="tl">
                    <a:srgbClr val="000000">
                      <a:alpha val="43137"/>
                    </a:srgbClr>
                  </a:outerShdw>
                </a:effectLst>
              </a:rPr>
              <a:t>Baginda</a:t>
            </a:r>
            <a:endParaRPr lang="en-US" sz="2400" b="1" dirty="0">
              <a:ln w="12700">
                <a:solidFill>
                  <a:schemeClr val="tx1"/>
                </a:solidFill>
              </a:ln>
              <a:solidFill>
                <a:schemeClr val="tx1"/>
              </a:solidFill>
              <a:effectLst>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9872" y="344106"/>
            <a:ext cx="8610600" cy="553998"/>
          </a:xfrm>
          <a:prstGeom prst="rect">
            <a:avLst/>
          </a:prstGeom>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Dakwah bil-hal lebih mudah </a:t>
            </a: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difahami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981200" y="3287186"/>
            <a:ext cx="5562600" cy="1056214"/>
          </a:xfrm>
          <a:prstGeom prst="roundRect">
            <a:avLst>
              <a:gd name="adj" fmla="val 4987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Keindahan </a:t>
            </a:r>
            <a:r>
              <a:rPr lang="ms-MY" sz="2400" b="1" dirty="0">
                <a:effectLst>
                  <a:glow rad="101600">
                    <a:schemeClr val="tx1">
                      <a:alpha val="60000"/>
                    </a:schemeClr>
                  </a:glow>
                  <a:outerShdw blurRad="38100" dist="38100" dir="2700000" algn="tl">
                    <a:srgbClr val="000000">
                      <a:alpha val="43137"/>
                    </a:srgbClr>
                  </a:outerShdw>
                </a:effectLst>
              </a:rPr>
              <a:t>Islam dapat ditonton oleh khalayak</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5" name="Curved Down Arrow 4"/>
          <p:cNvSpPr/>
          <p:nvPr/>
        </p:nvSpPr>
        <p:spPr>
          <a:xfrm rot="17176444" flipH="1">
            <a:off x="876234" y="2785335"/>
            <a:ext cx="1575992" cy="1041304"/>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857200" y="1816696"/>
            <a:ext cx="7315200" cy="130750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i="1" dirty="0" smtClean="0">
                <a:effectLst>
                  <a:glow rad="101600">
                    <a:schemeClr val="tx1">
                      <a:alpha val="60000"/>
                    </a:schemeClr>
                  </a:glow>
                  <a:outerShdw blurRad="38100" dist="38100" dir="2700000" algn="tl">
                    <a:srgbClr val="000000">
                      <a:alpha val="43137"/>
                    </a:srgbClr>
                  </a:outerShdw>
                </a:effectLst>
              </a:rPr>
              <a:t>Dakwah </a:t>
            </a:r>
            <a:r>
              <a:rPr lang="ms-MY" sz="2400" b="1" i="1" dirty="0">
                <a:effectLst>
                  <a:glow rad="101600">
                    <a:schemeClr val="tx1">
                      <a:alpha val="60000"/>
                    </a:schemeClr>
                  </a:glow>
                  <a:outerShdw blurRad="38100" dist="38100" dir="2700000" algn="tl">
                    <a:srgbClr val="000000">
                      <a:alpha val="43137"/>
                    </a:srgbClr>
                  </a:outerShdw>
                </a:effectLst>
              </a:rPr>
              <a:t>bil-hal</a:t>
            </a:r>
            <a:r>
              <a:rPr lang="ms-MY" sz="2400" b="1" dirty="0">
                <a:effectLst>
                  <a:glow rad="101600">
                    <a:schemeClr val="tx1">
                      <a:alpha val="60000"/>
                    </a:schemeClr>
                  </a:glow>
                  <a:outerShdw blurRad="38100" dist="38100" dir="2700000" algn="tl">
                    <a:srgbClr val="000000">
                      <a:alpha val="43137"/>
                    </a:srgbClr>
                  </a:outerShdw>
                </a:effectLst>
              </a:rPr>
              <a:t> </a:t>
            </a:r>
            <a:r>
              <a:rPr lang="ms-MY" sz="2400" b="1" dirty="0" smtClean="0">
                <a:effectLst>
                  <a:glow rad="101600">
                    <a:schemeClr val="tx1">
                      <a:alpha val="60000"/>
                    </a:schemeClr>
                  </a:glow>
                  <a:outerShdw blurRad="38100" dist="38100" dir="2700000" algn="tl">
                    <a:srgbClr val="000000">
                      <a:alpha val="43137"/>
                    </a:srgbClr>
                  </a:outerShdw>
                </a:effectLst>
              </a:rPr>
              <a:t>memerlukan </a:t>
            </a:r>
            <a:r>
              <a:rPr lang="ms-MY" sz="2400" b="1" dirty="0">
                <a:effectLst>
                  <a:glow rad="101600">
                    <a:schemeClr val="tx1">
                      <a:alpha val="60000"/>
                    </a:schemeClr>
                  </a:glow>
                  <a:outerShdw blurRad="38100" dist="38100" dir="2700000" algn="tl">
                    <a:srgbClr val="000000">
                      <a:alpha val="43137"/>
                    </a:srgbClr>
                  </a:outerShdw>
                </a:effectLst>
              </a:rPr>
              <a:t>kepada kemantapan syakhsiah, akhlak, amalan dan gerak kerja yang Islami.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cs typeface="Arial" charset="0"/>
            </a:endParaRPr>
          </a:p>
        </p:txBody>
      </p:sp>
      <p:sp>
        <p:nvSpPr>
          <p:cNvPr id="7" name="Rounded Rectangle 6"/>
          <p:cNvSpPr/>
          <p:nvPr/>
        </p:nvSpPr>
        <p:spPr>
          <a:xfrm>
            <a:off x="1204392" y="4953000"/>
            <a:ext cx="6644208"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effectLst>
                  <a:glow rad="101600">
                    <a:schemeClr val="tx1">
                      <a:alpha val="60000"/>
                    </a:schemeClr>
                  </a:glow>
                  <a:outerShdw blurRad="38100" dist="38100" dir="2700000" algn="tl">
                    <a:srgbClr val="000000">
                      <a:alpha val="43137"/>
                    </a:srgbClr>
                  </a:outerShdw>
                </a:effectLst>
              </a:rPr>
              <a:t>Kesannya </a:t>
            </a:r>
            <a:r>
              <a:rPr lang="ms-MY" sz="2400" b="1" dirty="0">
                <a:effectLst>
                  <a:glow rad="101600">
                    <a:schemeClr val="tx1">
                      <a:alpha val="60000"/>
                    </a:schemeClr>
                  </a:glow>
                  <a:outerShdw blurRad="38100" dist="38100" dir="2700000" algn="tl">
                    <a:srgbClr val="000000">
                      <a:alpha val="43137"/>
                    </a:srgbClr>
                  </a:outerShdw>
                </a:effectLst>
              </a:rPr>
              <a:t>lebih mendalam berbanding dengan ceramah dakwah</a:t>
            </a:r>
            <a:endParaRPr lang="en-US" sz="2400" b="1" dirty="0">
              <a:ln w="12700">
                <a:solidFill>
                  <a:prstClr val="black"/>
                </a:solidFill>
              </a:ln>
              <a:solidFill>
                <a:prstClr val="white"/>
              </a:solidFill>
              <a:effectLst>
                <a:glow rad="101600">
                  <a:schemeClr val="tx1">
                    <a:alpha val="60000"/>
                  </a:scheme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305689"/>
            <a:ext cx="861060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 Yang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Cintakan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0" y="3986808"/>
            <a:ext cx="7992888" cy="172819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Para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dituntut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mempamerkan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keunggulan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seperti</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diutarakan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ceramah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kuliah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karya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11560" y="1905889"/>
            <a:ext cx="7922840" cy="1447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secara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langsung</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tanpa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pengucapan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52400"/>
            <a:ext cx="9067800"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723708"/>
            <a:ext cx="8763001" cy="1569660"/>
          </a:xfrm>
          <a:prstGeom prst="rect">
            <a:avLst/>
          </a:prstGeom>
          <a:solidFill>
            <a:schemeClr val="bg1">
              <a:alpha val="3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لِمَ تَقُولُونَ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كَبُرَ مَقْتًا عِنْدَ اللَّهِ أَنْ تَقُولُوا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4285798"/>
            <a:ext cx="9144000" cy="2246769"/>
          </a:xfrm>
          <a:prstGeom prst="rect">
            <a:avLst/>
          </a:prstGeom>
          <a:solidFill>
            <a:srgbClr val="00B0F0">
              <a:alpha val="87000"/>
            </a:srgbClr>
          </a:solidFill>
        </p:spPr>
        <p:txBody>
          <a:bodyPr wrap="square">
            <a:spAutoFit/>
          </a:bodyPr>
          <a:lstStyle/>
          <a:p>
            <a:pPr lvl="0" algn="ctr" fontAlgn="base">
              <a:spcBef>
                <a:spcPct val="0"/>
              </a:spcBef>
              <a:spcAft>
                <a:spcPct val="0"/>
              </a:spcAft>
            </a:pP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Wahai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beriman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Mengapa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memperkatakan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melakukannya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besar</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kebenciannya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sisi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bahawa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memperkatakan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lakukannya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914"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pendakwah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tanpa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pengucapan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berkesan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13112" y="2886174"/>
            <a:ext cx="7696200" cy="1014834"/>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diperkasakan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5" name="Rounded Rectangle 4"/>
          <p:cNvSpPr/>
          <p:nvPr/>
        </p:nvSpPr>
        <p:spPr>
          <a:xfrm>
            <a:off x="960440" y="1320080"/>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keyakinan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mantap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6" name="5-Point Star 5"/>
          <p:cNvSpPr/>
          <p:nvPr/>
        </p:nvSpPr>
        <p:spPr>
          <a:xfrm>
            <a:off x="189534" y="1447800"/>
            <a:ext cx="1131167" cy="776064"/>
          </a:xfrm>
          <a:prstGeom prst="star5">
            <a:avLst/>
          </a:prstGeom>
          <a:ln/>
          <a:effectLst>
            <a:glow rad="101600">
              <a:schemeClr val="tx1">
                <a:alpha val="6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304195" y="2676872"/>
            <a:ext cx="1095449" cy="726802"/>
          </a:xfrm>
          <a:prstGeom prst="star5">
            <a:avLst/>
          </a:prstGeom>
          <a:ln/>
          <a:effectLst>
            <a:glow rad="101600">
              <a:schemeClr val="tx1">
                <a:alpha val="6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959024" y="4208784"/>
            <a:ext cx="7956376" cy="2268216"/>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Membudayakan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ciri-ciri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muslim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menolong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manis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pemaaf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bersopan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berbudi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bahasa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lembut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pengasih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penyabar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membesar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amanah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cakna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9" name="5-Point Star 8"/>
          <p:cNvSpPr/>
          <p:nvPr/>
        </p:nvSpPr>
        <p:spPr>
          <a:xfrm>
            <a:off x="259504" y="4173488"/>
            <a:ext cx="1143000" cy="779512"/>
          </a:xfrm>
          <a:prstGeom prst="star5">
            <a:avLst/>
          </a:prstGeom>
          <a:ln/>
          <a:effectLst>
            <a:glow rad="101600">
              <a:schemeClr val="tx1">
                <a:alpha val="6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02683" y="2811190"/>
            <a:ext cx="7696200" cy="151889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muslim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benar-benar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istiqomah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merupakan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paling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bidang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4" name="Rounded Rectangle 3"/>
          <p:cNvSpPr/>
          <p:nvPr/>
        </p:nvSpPr>
        <p:spPr>
          <a:xfrm>
            <a:off x="962238" y="1321296"/>
            <a:ext cx="7956376" cy="128059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qudwah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ikutan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didampingi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5" name="5-Point Star 4"/>
          <p:cNvSpPr/>
          <p:nvPr/>
        </p:nvSpPr>
        <p:spPr>
          <a:xfrm>
            <a:off x="228600" y="1524000"/>
            <a:ext cx="1130152" cy="748680"/>
          </a:xfrm>
          <a:prstGeom prst="star5">
            <a:avLst/>
          </a:prstGeom>
          <a:ln/>
          <a:effectLst>
            <a:glow rad="101600">
              <a:schemeClr val="tx1">
                <a:alpha val="6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5-Point Star 5"/>
          <p:cNvSpPr/>
          <p:nvPr/>
        </p:nvSpPr>
        <p:spPr>
          <a:xfrm>
            <a:off x="228600" y="3093005"/>
            <a:ext cx="1194892" cy="793195"/>
          </a:xfrm>
          <a:prstGeom prst="star5">
            <a:avLst/>
          </a:prstGeom>
          <a:ln/>
          <a:effectLst>
            <a:glow rad="101600">
              <a:schemeClr val="tx1">
                <a:alpha val="6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926742" y="4489648"/>
            <a:ext cx="7956376" cy="1149152"/>
          </a:xfrm>
          <a:prstGeom prst="roundRect">
            <a:avLst>
              <a:gd name="adj" fmla="val 19735"/>
            </a:avLst>
          </a:prstGeom>
          <a:solidFill>
            <a:schemeClr val="accent3">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Suburkan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hormat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menghormati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lain.</a:t>
            </a:r>
          </a:p>
        </p:txBody>
      </p:sp>
      <p:sp>
        <p:nvSpPr>
          <p:cNvPr id="8" name="5-Point Star 7"/>
          <p:cNvSpPr/>
          <p:nvPr/>
        </p:nvSpPr>
        <p:spPr>
          <a:xfrm>
            <a:off x="329814" y="4774704"/>
            <a:ext cx="1093678" cy="864096"/>
          </a:xfrm>
          <a:prstGeom prst="star5">
            <a:avLst/>
          </a:prstGeom>
          <a:ln/>
          <a:effectLst>
            <a:glow rad="101600">
              <a:schemeClr val="tx1">
                <a:alpha val="6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4914"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menjadikan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pendakwah</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pengucapan</a:t>
            </a:r>
            <a:r>
              <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berkesan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1991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52118"/>
            <a:ext cx="8610600" cy="553998"/>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Muslim Yang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Sejati</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11560" y="3604918"/>
            <a:ext cx="7992888" cy="241488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Mudah-mudahan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itu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mendapat</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keredhaan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masa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sama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mengambil</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pendekatan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berkesan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aspek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ar-SA" sz="3600" b="1" dirty="0">
                <a:ln w="12700">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الدَّعْوَة  بِالْحَال  </a:t>
            </a:r>
            <a:r>
              <a:rPr lang="en-US" sz="3600" b="1" dirty="0" smtClean="0">
                <a:ln w="12700">
                  <a:solidFill>
                    <a:prstClr val="black"/>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dakwah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tanpa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pengucapan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
        <p:nvSpPr>
          <p:cNvPr id="5" name="Rounded Rectangle 4"/>
          <p:cNvSpPr/>
          <p:nvPr/>
        </p:nvSpPr>
        <p:spPr>
          <a:xfrm>
            <a:off x="611560" y="1471318"/>
            <a:ext cx="7992888" cy="18288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Muslim yang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beriman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ikhlas</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sepenuh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keyakinan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beramal</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mengerjakan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kebaikan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berakhlak</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berdaya</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maju</a:t>
            </a:r>
            <a:r>
              <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47628"/>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Ahzab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482876"/>
            <a:ext cx="8915400" cy="2308324"/>
          </a:xfrm>
          <a:prstGeom prst="rect">
            <a:avLst/>
          </a:prstGeom>
          <a:solidFill>
            <a:srgbClr val="00B0F0">
              <a:alpha val="84000"/>
            </a:srgbClr>
          </a:solidFill>
        </p:spPr>
        <p:txBody>
          <a:bodyPr wrap="square">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banyak-banyak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susah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6200" y="1436132"/>
            <a:ext cx="9015056" cy="1569660"/>
          </a:xfrm>
          <a:prstGeom prst="rect">
            <a:avLst/>
          </a:prstGeom>
          <a:solidFill>
            <a:schemeClr val="bg1">
              <a:alpha val="35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لَقَدْ كَانَ لَكُمْ فِي رَسُولِ اللَّهِ أُسْوَةٌ حَسَنَةٌ لِمَنْ كَانَ يَرْجُو اللَّهَ وَالْيَوْمَ الْآخِرَ وَذَكَرَ اللَّهَ كَثِيرًا</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412032"/>
            <a:ext cx="9144000" cy="3785652"/>
          </a:xfrm>
          <a:prstGeom prst="rect">
            <a:avLst/>
          </a:prstGeom>
          <a:solidFill>
            <a:schemeClr val="bg1">
              <a:alpha val="33000"/>
            </a:schemeClr>
          </a:solidFill>
        </p:spPr>
        <p:txBody>
          <a:bodyPr wrap="square">
            <a:spAutoFit/>
          </a:bodyPr>
          <a:lstStyle/>
          <a:p>
            <a:pPr lvl="0" algn="ctr" rtl="1">
              <a:defRPr/>
            </a:pPr>
            <a:r>
              <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a:t>
            </a:r>
            <a:r>
              <a:rPr lang="ar-SA" sz="48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الرَّحِيْمُ.</a:t>
            </a:r>
            <a:endParaRPr lang="ar-SA"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339168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56309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47626"/>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04948"/>
            <a:ext cx="9144000" cy="2215991"/>
          </a:xfrm>
          <a:prstGeom prst="rect">
            <a:avLst/>
          </a:prstGeom>
          <a:solidFill>
            <a:schemeClr val="bg1">
              <a:alpha val="34000"/>
            </a:scheme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4438471"/>
            <a:ext cx="8572528" cy="1200329"/>
          </a:xfrm>
          <a:prstGeom prst="rect">
            <a:avLst/>
          </a:prstGeom>
          <a:solidFill>
            <a:srgbClr val="00B0F0"/>
          </a:solidFill>
          <a:ln w="57150">
            <a:noFill/>
          </a:ln>
        </p:spPr>
        <p:txBody>
          <a:bodyPr wrap="square">
            <a:spAutoFit/>
          </a:bodyPr>
          <a:lstStyle/>
          <a:p>
            <a:pPr algn="ctr">
              <a:defRPr/>
            </a:pP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6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6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18841"/>
            <a:ext cx="9144000" cy="1631216"/>
          </a:xfrm>
          <a:prstGeom prst="rect">
            <a:avLst/>
          </a:prstGeom>
          <a:solidFill>
            <a:schemeClr val="bg1">
              <a:alpha val="34000"/>
            </a:schemeClr>
          </a:solidFill>
        </p:spPr>
        <p:txBody>
          <a:bodyPr wrap="square">
            <a:spAutoFit/>
          </a:bodyPr>
          <a:lstStyle/>
          <a:p>
            <a:pPr algn="ctr" rtl="1"/>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عَبْدُهُ وَرَسُوْلُهُ </a:t>
            </a:r>
            <a:endParaRPr lang="ms-MY" sz="50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1316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849231"/>
            <a:ext cx="8643998" cy="2246769"/>
          </a:xfrm>
          <a:prstGeom prst="rect">
            <a:avLst/>
          </a:prstGeom>
          <a:solidFill>
            <a:srgbClr val="00B0F0"/>
          </a:solid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827074"/>
            <a:ext cx="9029760" cy="1754326"/>
          </a:xfrm>
          <a:prstGeom prst="rect">
            <a:avLst/>
          </a:prstGeom>
          <a:solidFill>
            <a:schemeClr val="bg1">
              <a:alpha val="3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329625"/>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56792"/>
            <a:ext cx="9144000" cy="1754326"/>
          </a:xfrm>
          <a:prstGeom prst="rect">
            <a:avLst/>
          </a:prstGeom>
          <a:solidFill>
            <a:schemeClr val="bg1">
              <a:alpha val="3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وَادْخُلُوا فِي السِّلْمِ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كَآفَّةً</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تَتَّبِعُوا خُطُوَاتِ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الشَّيْطَان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لَكُمْ عَدُوٌّ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مُّبِين</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9231"/>
            <a:ext cx="9144000" cy="2246769"/>
          </a:xfrm>
          <a:prstGeom prst="rect">
            <a:avLst/>
          </a:prstGeom>
          <a:solidFill>
            <a:srgbClr val="00B0F0"/>
          </a:solidFill>
          <a:ln w="9525">
            <a:noFill/>
          </a:ln>
        </p:spPr>
        <p:txBody>
          <a:bodyPr wrap="square">
            <a:spAutoFit/>
          </a:bodyPr>
          <a:lstStyle/>
          <a:p>
            <a:pPr algn="ctr">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hayatilah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syariat</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patuhi</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hukum-hakamnya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dituruti</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jejak</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langkah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syaitan</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esungguhnya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syaitan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musuh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sangat</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nyata</a:t>
            </a:r>
            <a:r>
              <a:rPr lang="en-US" sz="2800" b="1" dirty="0" smtClean="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935538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964"/>
            <a:ext cx="9144000" cy="684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24348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26271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0049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61970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67645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341137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30986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98123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1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56435"/>
            <a:ext cx="9144000" cy="2400657"/>
          </a:xfrm>
          <a:prstGeom prst="rect">
            <a:avLst/>
          </a:prstGeom>
          <a:solidFill>
            <a:schemeClr val="bg1">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620161"/>
            <a:ext cx="8286808"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10" y="29949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05677"/>
            <a:ext cx="9144000" cy="1938992"/>
          </a:xfrm>
          <a:prstGeom prst="rect">
            <a:avLst/>
          </a:prstGeom>
          <a:solidFill>
            <a:schemeClr val="bg1">
              <a:alpha val="35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6806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754848"/>
            <a:ext cx="9029760" cy="1754326"/>
          </a:xfrm>
          <a:prstGeom prst="rect">
            <a:avLst/>
          </a:prstGeom>
          <a:solidFill>
            <a:schemeClr val="bg1">
              <a:alpha val="3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صَـلِّ عَلَى سَيّـِدِنَا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أَهْلِ التُّقَى وَالْوَفَا.</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356318"/>
            <a:ext cx="8286808" cy="1815882"/>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24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565196"/>
            <a:ext cx="8686800" cy="1754326"/>
          </a:xfrm>
          <a:prstGeom prst="rect">
            <a:avLst/>
          </a:prstGeom>
          <a:solidFill>
            <a:schemeClr val="bg1">
              <a:alpha val="35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وَأْمُرُوْا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بِالْمَعْرُوْفِ</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وَانْهَوْا عَنِ الْمُنْكَرِ بِقَدْرِ الْمُسْتَطَاعِ. </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45340"/>
            <a:ext cx="9144000" cy="1569660"/>
          </a:xfrm>
          <a:prstGeom prst="rect">
            <a:avLst/>
          </a:prstGeom>
          <a:solidFill>
            <a:srgbClr val="00B0F0"/>
          </a:solidFill>
          <a:ln w="9525">
            <a:noFill/>
          </a:ln>
        </p:spPr>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Berdakwah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anjurkan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makruf</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cegahlah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perbuatan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mungkar</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sedaya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upaya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4032"/>
            <a:ext cx="9144000" cy="6848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26792"/>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 Imran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3776008"/>
            <a:ext cx="8915400" cy="1938992"/>
          </a:xfrm>
          <a:prstGeom prst="rect">
            <a:avLst/>
          </a:prstGeom>
          <a:solidFill>
            <a:srgbClr val="00B0F0">
              <a:alpha val="79000"/>
            </a:srgbClr>
          </a:solidFill>
        </p:spPr>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hendaklah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puak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menyeru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kebajikan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menyuruh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berbuat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perkara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melarang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ialah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berjaya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243152"/>
            <a:ext cx="9144000" cy="800219"/>
          </a:xfrm>
          <a:prstGeom prst="rect">
            <a:avLst/>
          </a:prstGeom>
          <a:solidFill>
            <a:schemeClr val="bg1">
              <a:alpha val="36000"/>
            </a:schemeClr>
          </a:solidFill>
        </p:spPr>
        <p:txBody>
          <a:bodyPr wrap="square">
            <a:spAutoFit/>
          </a:bodyPr>
          <a:lstStyle/>
          <a:p>
            <a:pPr algn="ctr" rtl="1"/>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52400" y="1635840"/>
            <a:ext cx="8763001" cy="1569660"/>
          </a:xfrm>
          <a:prstGeom prst="rect">
            <a:avLst/>
          </a:prstGeom>
          <a:solidFill>
            <a:schemeClr val="bg1">
              <a:alpha val="3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وَلْتَكُن مِّنكُمْ أُمَّةٌ يَدْعُونَ إِلَى الْخَيْرِ وَيَأْمُرُونَ بِالْمَعْرُوفِ وَيَنْهَوْنَ عَنِ الْمُنكَرِ وَأُوْلَـئِكَ هُمُ الْمُفْلِحُونَ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3244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1392</Words>
  <Application>Microsoft Office PowerPoint</Application>
  <PresentationFormat>On-screen Show (4:3)</PresentationFormat>
  <Paragraphs>125</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6</cp:revision>
  <dcterms:created xsi:type="dcterms:W3CDTF">2016-10-19T05:08:36Z</dcterms:created>
  <dcterms:modified xsi:type="dcterms:W3CDTF">2016-10-20T06:48:32Z</dcterms:modified>
</cp:coreProperties>
</file>